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77" r:id="rId9"/>
    <p:sldId id="279" r:id="rId10"/>
    <p:sldId id="278" r:id="rId11"/>
    <p:sldId id="281" r:id="rId12"/>
    <p:sldId id="282" r:id="rId13"/>
    <p:sldId id="280" r:id="rId14"/>
    <p:sldId id="284" r:id="rId15"/>
    <p:sldId id="283" r:id="rId16"/>
    <p:sldId id="287" r:id="rId17"/>
    <p:sldId id="286" r:id="rId18"/>
    <p:sldId id="285" r:id="rId19"/>
    <p:sldId id="289" r:id="rId20"/>
    <p:sldId id="266" r:id="rId21"/>
    <p:sldId id="265" r:id="rId22"/>
    <p:sldId id="269" r:id="rId23"/>
    <p:sldId id="272" r:id="rId24"/>
    <p:sldId id="293" r:id="rId25"/>
    <p:sldId id="291" r:id="rId26"/>
    <p:sldId id="294" r:id="rId27"/>
    <p:sldId id="295" r:id="rId28"/>
    <p:sldId id="270" r:id="rId29"/>
    <p:sldId id="275" r:id="rId30"/>
    <p:sldId id="259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684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921077"/>
            <a:ext cx="7772400" cy="1728133"/>
          </a:xfr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Tytuł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2158"/>
            <a:ext cx="6858000" cy="75291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3615" y="6499260"/>
            <a:ext cx="1837189" cy="222216"/>
          </a:xfrm>
        </p:spPr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99260"/>
            <a:ext cx="3086100" cy="22221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514669"/>
            <a:ext cx="2535048" cy="206807"/>
          </a:xfrm>
        </p:spPr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Shape 87" descr="PODSTAWOWY.png"/>
          <p:cNvPicPr preferRelativeResize="0"/>
          <p:nvPr userDrawn="1"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31632" y="436226"/>
            <a:ext cx="3620251" cy="14507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5"/>
          <p:cNvSpPr/>
          <p:nvPr userDrawn="1"/>
        </p:nvSpPr>
        <p:spPr>
          <a:xfrm>
            <a:off x="-9" y="6122174"/>
            <a:ext cx="9144000" cy="127500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88"/>
          <p:cNvSpPr/>
          <p:nvPr userDrawn="1"/>
        </p:nvSpPr>
        <p:spPr>
          <a:xfrm>
            <a:off x="-6750" y="6371760"/>
            <a:ext cx="9144000" cy="1275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164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49603"/>
          </a:xfrm>
        </p:spPr>
        <p:txBody>
          <a:bodyPr>
            <a:normAutofit/>
          </a:bodyPr>
          <a:lstStyle>
            <a:lvl1pPr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6187"/>
            <a:ext cx="7886700" cy="4490776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  <p:sp>
        <p:nvSpPr>
          <p:cNvPr id="9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9161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</p:spTree>
    <p:extLst>
      <p:ext uri="{BB962C8B-B14F-4D97-AF65-F5344CB8AC3E}">
        <p14:creationId xmlns:p14="http://schemas.microsoft.com/office/powerpoint/2010/main" val="335240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Shape 94"/>
          <p:cNvSpPr txBox="1"/>
          <p:nvPr userDrawn="1"/>
        </p:nvSpPr>
        <p:spPr>
          <a:xfrm>
            <a:off x="611560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  <p:sp>
        <p:nvSpPr>
          <p:cNvPr id="10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</p:spTree>
    <p:extLst>
      <p:ext uri="{BB962C8B-B14F-4D97-AF65-F5344CB8AC3E}">
        <p14:creationId xmlns:p14="http://schemas.microsoft.com/office/powerpoint/2010/main" val="163507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  <p:sp>
        <p:nvSpPr>
          <p:cNvPr id="12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0573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</p:spTree>
    <p:extLst>
      <p:ext uri="{BB962C8B-B14F-4D97-AF65-F5344CB8AC3E}">
        <p14:creationId xmlns:p14="http://schemas.microsoft.com/office/powerpoint/2010/main" val="218612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499260"/>
            <a:ext cx="3086100" cy="22221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5" name="Shape 93"/>
          <p:cNvSpPr/>
          <p:nvPr userDrawn="1"/>
        </p:nvSpPr>
        <p:spPr>
          <a:xfrm>
            <a:off x="0" y="-27383"/>
            <a:ext cx="9144000" cy="392509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94"/>
          <p:cNvSpPr txBox="1"/>
          <p:nvPr userDrawn="1"/>
        </p:nvSpPr>
        <p:spPr>
          <a:xfrm>
            <a:off x="552837" y="12471"/>
            <a:ext cx="756083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pl-PL" sz="16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UNIWERSYTET WARSZAWSKI</a:t>
            </a:r>
          </a:p>
        </p:txBody>
      </p:sp>
      <p:sp>
        <p:nvSpPr>
          <p:cNvPr id="7" name="Shape 95"/>
          <p:cNvSpPr/>
          <p:nvPr userDrawn="1"/>
        </p:nvSpPr>
        <p:spPr>
          <a:xfrm>
            <a:off x="-6740" y="6338580"/>
            <a:ext cx="9144000" cy="720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325800"/>
            <a:ext cx="7772400" cy="1323410"/>
          </a:xfrm>
        </p:spPr>
        <p:txBody>
          <a:bodyPr anchor="b"/>
          <a:lstStyle>
            <a:lvl1pPr algn="ctr">
              <a:defRPr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dirty="0" smtClean="0"/>
              <a:t>Dziękuję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842158"/>
            <a:ext cx="6858000" cy="75291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Dane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293615" y="6499260"/>
            <a:ext cx="1837189" cy="2222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7A7B8B9-5DB7-40AE-83D8-99CC0A6D1893}" type="datetimeFigureOut">
              <a:rPr lang="pl-PL" smtClean="0"/>
              <a:pPr/>
              <a:t>2017-03-07</a:t>
            </a:fld>
            <a:endParaRPr lang="pl-PL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457950" y="6514669"/>
            <a:ext cx="2535048" cy="2068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03DFDC6-B6A0-4645-8F34-212D72775050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2" name="Shape 87" descr="PODSTAWOWY.png"/>
          <p:cNvPicPr preferRelativeResize="0"/>
          <p:nvPr userDrawn="1"/>
        </p:nvPicPr>
        <p:blipFill>
          <a:blip r:embed="rId2" cstate="print">
            <a:alphaModFix/>
          </a:blip>
          <a:stretch>
            <a:fillRect/>
          </a:stretch>
        </p:blipFill>
        <p:spPr>
          <a:xfrm>
            <a:off x="431632" y="478171"/>
            <a:ext cx="3620251" cy="145076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85"/>
          <p:cNvSpPr/>
          <p:nvPr userDrawn="1"/>
        </p:nvSpPr>
        <p:spPr>
          <a:xfrm>
            <a:off x="-9" y="6122174"/>
            <a:ext cx="9144000" cy="127500"/>
          </a:xfrm>
          <a:prstGeom prst="rect">
            <a:avLst/>
          </a:prstGeom>
          <a:solidFill>
            <a:srgbClr val="00447C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Shape 88"/>
          <p:cNvSpPr/>
          <p:nvPr userDrawn="1"/>
        </p:nvSpPr>
        <p:spPr>
          <a:xfrm>
            <a:off x="-6750" y="6371760"/>
            <a:ext cx="9144000" cy="127500"/>
          </a:xfrm>
          <a:prstGeom prst="rect">
            <a:avLst/>
          </a:prstGeom>
          <a:solidFill>
            <a:srgbClr val="0092CE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942269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7B8B9-5DB7-40AE-83D8-99CC0A6D1893}" type="datetimeFigureOut">
              <a:rPr lang="pl-PL" smtClean="0"/>
              <a:pPr/>
              <a:t>2017-03-07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DFDC6-B6A0-4645-8F34-212D7277505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7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nty-na-badania.com/" TargetMode="External"/><Relationship Id="rId2" Type="http://schemas.openxmlformats.org/officeDocument/2006/relationships/hyperlink" Target="http://www.bob.uw.edu.pl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bob.uw.edu.pl/" TargetMode="External"/><Relationship Id="rId2" Type="http://schemas.openxmlformats.org/officeDocument/2006/relationships/hyperlink" Target="mailto:prorektornauka@adm.uw.edu.p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b.uw.edu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Alicja.Newecka@adm.uw.edu.p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921077"/>
            <a:ext cx="7972168" cy="3136955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Skąd wziąć pieniądze na </a:t>
            </a: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podstawowe badania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naukowe?</a:t>
            </a:r>
          </a:p>
        </p:txBody>
      </p:sp>
    </p:spTree>
    <p:extLst>
      <p:ext uri="{BB962C8B-B14F-4D97-AF65-F5344CB8AC3E}">
        <p14:creationId xmlns:p14="http://schemas.microsoft.com/office/powerpoint/2010/main" val="407050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403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termin i sposób składania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63458"/>
            <a:ext cx="7886700" cy="4490776"/>
          </a:xfrm>
        </p:spPr>
        <p:txBody>
          <a:bodyPr/>
          <a:lstStyle/>
          <a:p>
            <a:r>
              <a:rPr lang="pl-PL" dirty="0" smtClean="0"/>
              <a:t>Nabór wniosków w okresie od 3 kwietnia</a:t>
            </a:r>
            <a:br>
              <a:rPr lang="pl-PL" dirty="0" smtClean="0"/>
            </a:br>
            <a:r>
              <a:rPr lang="pl-PL" dirty="0" smtClean="0"/>
              <a:t>do 31 grudnia 2017 roku w sposób ciągły</a:t>
            </a:r>
          </a:p>
          <a:p>
            <a:r>
              <a:rPr lang="pl-PL" dirty="0" smtClean="0"/>
              <a:t>Wniosek przygotowany w języku polskim </a:t>
            </a:r>
            <a:br>
              <a:rPr lang="pl-PL" dirty="0" smtClean="0"/>
            </a:br>
            <a:r>
              <a:rPr lang="pl-PL" dirty="0" smtClean="0"/>
              <a:t>w systemie OSF i podpisany podpisem elektronicznym weryfikowanym za pomocą ważnego certyfikatu kwalifikowanego wraz z wymaganymi załącznikami należy złożyć wyłącznie w formie elektronicznej w systemie OSF dostępnym na stronie:</a:t>
            </a:r>
          </a:p>
          <a:p>
            <a:pPr>
              <a:buNone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pl-PL" u="sng" dirty="0" err="1" smtClean="0">
                <a:solidFill>
                  <a:schemeClr val="accent1">
                    <a:lumMod val="50000"/>
                  </a:schemeClr>
                </a:solidFill>
              </a:rPr>
              <a:t>www.osf.opi.org.pl</a:t>
            </a:r>
            <a:endParaRPr lang="pl-PL" u="sng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ograniczenia w składaniu wniosków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 konkursie może być rozpatrywany tylko jeden wniosek, w którym dana osoba jest osobą realizująca działanie naukowe</a:t>
            </a:r>
          </a:p>
          <a:p>
            <a:r>
              <a:rPr lang="pl-PL" dirty="0" smtClean="0"/>
              <a:t>Osobą realizującą działanie w ramach konkursu Miniatura można być tylko raz</a:t>
            </a:r>
          </a:p>
          <a:p>
            <a:r>
              <a:rPr lang="pl-PL" dirty="0" smtClean="0"/>
              <a:t>Wniosek, który nie został zakwalifikowany do finansowania z powodu nieprawidłowości w kosztorysie lub odrzucony na etapie oceny formalnej może zostać złożony ponownie </a:t>
            </a:r>
            <a:br>
              <a:rPr lang="pl-PL" dirty="0" smtClean="0"/>
            </a:br>
            <a:r>
              <a:rPr lang="pl-PL" dirty="0" smtClean="0"/>
              <a:t>po 30  dniach od dnia w którym decyzja </a:t>
            </a:r>
            <a:br>
              <a:rPr lang="pl-PL" dirty="0" smtClean="0"/>
            </a:br>
            <a:r>
              <a:rPr lang="pl-PL" dirty="0" smtClean="0"/>
              <a:t>Dyrektora NCN stała się ostateczna</a:t>
            </a: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78574"/>
            <a:ext cx="7886700" cy="629955"/>
          </a:xfrm>
        </p:spPr>
        <p:txBody>
          <a:bodyPr>
            <a:no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1- sposób i kryteria oceny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96223"/>
            <a:ext cx="7886700" cy="4490776"/>
          </a:xfrm>
        </p:spPr>
        <p:txBody>
          <a:bodyPr/>
          <a:lstStyle/>
          <a:p>
            <a:r>
              <a:rPr lang="pl-PL" dirty="0" smtClean="0"/>
              <a:t>Wnioski są oceniane formalnie i merytorycznie</a:t>
            </a:r>
          </a:p>
          <a:p>
            <a:r>
              <a:rPr lang="pl-PL" dirty="0" smtClean="0"/>
              <a:t>Oceny formalnej dokonują Koordynatorzy Dyscyplin</a:t>
            </a:r>
          </a:p>
          <a:p>
            <a:r>
              <a:rPr lang="pl-PL" dirty="0" smtClean="0"/>
              <a:t>Ocena formalna obejmuje weryfikację, czy dany wniosek spełnia wymagania przedstawione w uchwale NCN w sprawie warunków i regulaminu przyznawania środków w konkursie Miniatura i we wszystkich załącznikach</a:t>
            </a: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403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1- sposób i kryteria oceny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17812"/>
            <a:ext cx="7886700" cy="449608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 smtClean="0"/>
              <a:t>Ocena merytoryczna dokonywana jest przez członków Zespołu Ekspertów w ramach każdego działu nauki, tj. Dział Nauk Humanistycznych, Społecznych i o Sztuce (HS), Działu Nauk Ścisłych </a:t>
            </a:r>
            <a:br>
              <a:rPr lang="pl-PL" dirty="0" smtClean="0"/>
            </a:br>
            <a:r>
              <a:rPr lang="pl-PL" dirty="0" smtClean="0"/>
              <a:t>i Technicznych (ST) oraz Działu Nauk o Życiu (NZ)</a:t>
            </a:r>
          </a:p>
          <a:p>
            <a:pPr marL="0" indent="0">
              <a:lnSpc>
                <a:spcPct val="100000"/>
              </a:lnSpc>
              <a:buNone/>
            </a:pPr>
            <a:endParaRPr lang="pl-PL" dirty="0" smtClean="0"/>
          </a:p>
          <a:p>
            <a:pPr lvl="1">
              <a:lnSpc>
                <a:spcPct val="100000"/>
              </a:lnSpc>
              <a:buNone/>
            </a:pPr>
            <a:endParaRPr lang="pl-PL" sz="2800" dirty="0" smtClean="0"/>
          </a:p>
          <a:p>
            <a:pPr lvl="2">
              <a:lnSpc>
                <a:spcPct val="100000"/>
              </a:lnSpc>
              <a:buFont typeface="Wingdings" pitchFamily="2" charset="2"/>
              <a:buChar char="Ø"/>
            </a:pPr>
            <a:endParaRPr lang="pl-PL" sz="2800" dirty="0" smtClean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9956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1- sposób i kryteria oceny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290918"/>
            <a:ext cx="7886700" cy="48860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l-PL" dirty="0"/>
              <a:t>Ocena merytoryczna uwzględnia:</a:t>
            </a:r>
          </a:p>
          <a:p>
            <a:pPr marL="631825" lvl="1" indent="-3635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l-PL" dirty="0" smtClean="0"/>
              <a:t>spełnienie </a:t>
            </a:r>
            <a:r>
              <a:rPr lang="pl-PL" dirty="0"/>
              <a:t>kryterium badań </a:t>
            </a:r>
            <a:r>
              <a:rPr lang="pl-PL" dirty="0" smtClean="0"/>
              <a:t>podstawowych</a:t>
            </a:r>
            <a:endParaRPr lang="pl-PL" dirty="0"/>
          </a:p>
          <a:p>
            <a:pPr marL="631825" lvl="1" indent="-3635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l-PL" dirty="0"/>
              <a:t>osiągnięcia naukowe osoby realizującej działania naukowe</a:t>
            </a:r>
          </a:p>
          <a:p>
            <a:pPr marL="631825" lvl="1" indent="-3635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l-PL" dirty="0"/>
              <a:t>ocenę działania naukowego w kontekście jego poziomu naukowego i </a:t>
            </a:r>
            <a:r>
              <a:rPr lang="pl-PL" dirty="0" smtClean="0"/>
              <a:t>nowatorstwa</a:t>
            </a:r>
          </a:p>
          <a:p>
            <a:pPr marL="631825" lvl="1" indent="-3635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l-PL" dirty="0" smtClean="0"/>
              <a:t>wpływ realizacji działania na rozwój kariery osoby realizującej działanie naukowe</a:t>
            </a:r>
          </a:p>
          <a:p>
            <a:pPr marL="631825" lvl="1" indent="-363538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pl-PL" dirty="0"/>
              <a:t>z</a:t>
            </a:r>
            <a:r>
              <a:rPr lang="pl-PL" dirty="0" smtClean="0"/>
              <a:t>asadność planowanych kosztów w stosunku do przedmiotu i zakresu działania</a:t>
            </a: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zasady oceny merytorycznej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 smtClean="0"/>
              <a:t>Ocenia 3 członków Zespołu Ekspertów</a:t>
            </a:r>
          </a:p>
          <a:p>
            <a:r>
              <a:rPr lang="pl-PL" sz="2600" dirty="0" smtClean="0"/>
              <a:t>Ocenie podlega dorobek naukowy osoby realizującej wniosek  20%</a:t>
            </a:r>
          </a:p>
          <a:p>
            <a:r>
              <a:rPr lang="pl-PL" sz="2600" dirty="0" smtClean="0"/>
              <a:t>Oceniana jest wartość merytoryczna wniosku 80%, </a:t>
            </a:r>
            <a:br>
              <a:rPr lang="pl-PL" sz="2600" dirty="0" smtClean="0"/>
            </a:br>
            <a:r>
              <a:rPr lang="pl-PL" sz="2600" dirty="0" smtClean="0"/>
              <a:t>w tym: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oziom naukowy i nowatorstwo działania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dirty="0"/>
              <a:t>w</a:t>
            </a:r>
            <a:r>
              <a:rPr lang="pl-PL" dirty="0" smtClean="0"/>
              <a:t>pływ na rozwój kariery naukowej  osoby realizującej wniosek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dirty="0"/>
              <a:t>e</a:t>
            </a:r>
            <a:r>
              <a:rPr lang="pl-PL" dirty="0" smtClean="0"/>
              <a:t>ksperci rekomendują lub nie rekomendują wniosek do finansowania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zasady oceny merytorycznej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600" dirty="0" smtClean="0"/>
              <a:t>Wniosek otrzymuje ocenę punktową w skali od 0 </a:t>
            </a:r>
            <a:br>
              <a:rPr lang="pl-PL" sz="2600" dirty="0" smtClean="0"/>
            </a:br>
            <a:r>
              <a:rPr lang="pl-PL" sz="2600" dirty="0" smtClean="0"/>
              <a:t>do 100 punktów</a:t>
            </a:r>
          </a:p>
          <a:p>
            <a:r>
              <a:rPr lang="pl-PL" sz="2600" dirty="0" smtClean="0"/>
              <a:t>Ocena końcowa jest średnią z indywidualnych ocen </a:t>
            </a:r>
            <a:br>
              <a:rPr lang="pl-PL" sz="2600" dirty="0" smtClean="0"/>
            </a:br>
            <a:r>
              <a:rPr lang="pl-PL" sz="2600" dirty="0" smtClean="0"/>
              <a:t>3 ekspertów</a:t>
            </a:r>
          </a:p>
          <a:p>
            <a:r>
              <a:rPr lang="pl-PL" sz="2600" dirty="0" smtClean="0"/>
              <a:t>Do finansowania mogą być rekomendowane wnioski </a:t>
            </a:r>
            <a:br>
              <a:rPr lang="pl-PL" sz="2600" dirty="0" smtClean="0"/>
            </a:br>
            <a:r>
              <a:rPr lang="pl-PL" sz="2600" dirty="0" smtClean="0"/>
              <a:t>z najwyższej pozycji listy rankingowej, które uzyskały ocenę końcową co najmniej 60 pkt. i co  najmniej  </a:t>
            </a:r>
            <a:br>
              <a:rPr lang="pl-PL" sz="2600" dirty="0" smtClean="0"/>
            </a:br>
            <a:r>
              <a:rPr lang="pl-PL" sz="2600" dirty="0" smtClean="0"/>
              <a:t>dwie rekomendacje </a:t>
            </a:r>
          </a:p>
          <a:p>
            <a:r>
              <a:rPr lang="pl-PL" sz="2600" dirty="0" smtClean="0"/>
              <a:t>Zespół Ekspertów rekomenduje do finansowania </a:t>
            </a:r>
            <a:br>
              <a:rPr lang="pl-PL" sz="2600" dirty="0" smtClean="0"/>
            </a:br>
            <a:r>
              <a:rPr lang="pl-PL" sz="2600" dirty="0" smtClean="0"/>
              <a:t>nie więcej niż 50% wniosków ocenionych w całym konkursie</a:t>
            </a:r>
          </a:p>
          <a:p>
            <a:endParaRPr lang="pl-PL" sz="2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0298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1- procedura odwoławcza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65729"/>
            <a:ext cx="7886700" cy="4711234"/>
          </a:xfrm>
        </p:spPr>
        <p:txBody>
          <a:bodyPr/>
          <a:lstStyle/>
          <a:p>
            <a:r>
              <a:rPr lang="pl-PL" dirty="0" smtClean="0"/>
              <a:t>W przypadku naruszenia procedury konkursowej lub naruszeń formalnych przysługuje odwołanie </a:t>
            </a:r>
            <a:br>
              <a:rPr lang="pl-PL" dirty="0" smtClean="0"/>
            </a:br>
            <a:r>
              <a:rPr lang="pl-PL" dirty="0" smtClean="0"/>
              <a:t>od decyzji Dyrektora NCN w terminie 14 </a:t>
            </a:r>
            <a:r>
              <a:rPr lang="pl-PL" dirty="0" smtClean="0"/>
              <a:t>dni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od dnia doręczenia decyzji do Komisji Odwoławczej Rady NCN</a:t>
            </a:r>
          </a:p>
          <a:p>
            <a:r>
              <a:rPr lang="pl-PL" dirty="0" smtClean="0"/>
              <a:t>Komisja Odwoławcza  rozstrzyga w sprawie odwołania w ciągu 3 miesięcy od daty złożenia odwołania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3744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1 - koszty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44706"/>
            <a:ext cx="7886700" cy="4832257"/>
          </a:xfrm>
        </p:spPr>
        <p:txBody>
          <a:bodyPr/>
          <a:lstStyle/>
          <a:p>
            <a:r>
              <a:rPr lang="pl-PL" dirty="0" smtClean="0"/>
              <a:t>Koszty kwalifikowane ponoszone przez podmiot realizujący działanie naukowe dzielą się na koszty bezpośrednie i pośrednie</a:t>
            </a:r>
          </a:p>
          <a:p>
            <a:r>
              <a:rPr lang="pl-PL" dirty="0" smtClean="0"/>
              <a:t>Koszty pośrednie wynoszą w konkursie MINIATURA wynoszą 10 % kosztów bezpośrednich</a:t>
            </a:r>
          </a:p>
          <a:p>
            <a:r>
              <a:rPr lang="pl-PL" dirty="0" smtClean="0"/>
              <a:t>Koszty bezpośrednie to koszty bezpośrednio związane z realizacją działania naukowego: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sz="2600" dirty="0" smtClean="0"/>
              <a:t>koszty podróży i pobytu 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sz="2600" dirty="0" smtClean="0"/>
              <a:t>koszty usług obcych</a:t>
            </a:r>
          </a:p>
          <a:p>
            <a:pPr lvl="1" indent="-417513">
              <a:buFont typeface="Wingdings" pitchFamily="2" charset="2"/>
              <a:buChar char="Ø"/>
            </a:pPr>
            <a:r>
              <a:rPr lang="pl-PL" sz="2600" dirty="0" smtClean="0"/>
              <a:t>koszty materiałów, książek</a:t>
            </a:r>
          </a:p>
          <a:p>
            <a:pPr lvl="1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0639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1 - koszty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30693"/>
            <a:ext cx="7886700" cy="4490776"/>
          </a:xfrm>
        </p:spPr>
        <p:txBody>
          <a:bodyPr/>
          <a:lstStyle/>
          <a:p>
            <a:pPr marL="363538" indent="-363538">
              <a:buFont typeface="Wingdings" pitchFamily="2" charset="2"/>
              <a:buChar char="Ø"/>
            </a:pPr>
            <a:r>
              <a:rPr lang="pl-PL" dirty="0"/>
              <a:t>K</a:t>
            </a:r>
            <a:r>
              <a:rPr lang="pl-PL" dirty="0" smtClean="0"/>
              <a:t>oszty wynagrodzeń wykonawców zbiorowych niebędących pracownikami podmiotu, w którym jest realizowane działanie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pl-PL" dirty="0" smtClean="0"/>
              <a:t>Koszty zakupu danych i dostępu do </a:t>
            </a:r>
            <a:r>
              <a:rPr lang="pl-PL" dirty="0" smtClean="0"/>
              <a:t>baz danych</a:t>
            </a:r>
            <a:endParaRPr lang="pl-PL" dirty="0" smtClean="0"/>
          </a:p>
          <a:p>
            <a:pPr marL="363538" lvl="2" indent="0">
              <a:buNone/>
            </a:pPr>
            <a:r>
              <a:rPr lang="pl-PL" sz="2800" dirty="0" smtClean="0"/>
              <a:t>Ewidencjonowanie kosztów oraz uregulowanie wszelkich zobowiązań powstałych w okresie realizacji działania jest możliwe do dnia sporządzenia raportu końcowego, nie dłużej jednak niż do 30 dni po zakończeniu realizacji działania.</a:t>
            </a:r>
          </a:p>
          <a:p>
            <a:pPr lvl="2">
              <a:buNone/>
            </a:pPr>
            <a:endParaRPr lang="pl-PL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Jakie instytucje przyznają granty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w ramach jakich konkursów?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86187"/>
            <a:ext cx="7886700" cy="4490776"/>
          </a:xfrm>
        </p:spPr>
        <p:txBody>
          <a:bodyPr>
            <a:normAutofit/>
          </a:bodyPr>
          <a:lstStyle/>
          <a:p>
            <a:pPr>
              <a:lnSpc>
                <a:spcPts val="3500"/>
              </a:lnSpc>
            </a:pPr>
            <a:r>
              <a:rPr lang="pl-PL" sz="2400" b="1" dirty="0"/>
              <a:t> Ministerstwo Nauki i Szkolnictwa Wyższego  ze środków budżetowych na:</a:t>
            </a:r>
          </a:p>
          <a:p>
            <a:pPr lvl="1">
              <a:lnSpc>
                <a:spcPts val="3500"/>
              </a:lnSpc>
              <a:buFont typeface="Wingdings" pitchFamily="2" charset="2"/>
              <a:buChar char="§"/>
            </a:pPr>
            <a:r>
              <a:rPr lang="pl-PL" dirty="0"/>
              <a:t>Narodowy Program Rozwoju </a:t>
            </a:r>
            <a:r>
              <a:rPr lang="pl-PL" dirty="0" smtClean="0"/>
              <a:t>Humanistyki</a:t>
            </a:r>
            <a:endParaRPr lang="pl-PL" dirty="0"/>
          </a:p>
          <a:p>
            <a:pPr lvl="1">
              <a:lnSpc>
                <a:spcPts val="3500"/>
              </a:lnSpc>
              <a:buFont typeface="Wingdings" pitchFamily="2" charset="2"/>
              <a:buChar char="§"/>
            </a:pPr>
            <a:r>
              <a:rPr lang="pl-PL" dirty="0"/>
              <a:t>Mobilność </a:t>
            </a:r>
            <a:r>
              <a:rPr lang="pl-PL" dirty="0" smtClean="0"/>
              <a:t>Plus</a:t>
            </a:r>
            <a:endParaRPr lang="pl-PL" dirty="0"/>
          </a:p>
          <a:p>
            <a:pPr lvl="1">
              <a:lnSpc>
                <a:spcPts val="3500"/>
              </a:lnSpc>
              <a:buFont typeface="Wingdings" pitchFamily="2" charset="2"/>
              <a:buChar char="§"/>
            </a:pPr>
            <a:r>
              <a:rPr lang="pl-PL" dirty="0"/>
              <a:t>Diamentowy grant</a:t>
            </a:r>
          </a:p>
          <a:p>
            <a:pPr lvl="1">
              <a:lnSpc>
                <a:spcPts val="3500"/>
              </a:lnSpc>
              <a:buFont typeface="Wingdings" pitchFamily="2" charset="2"/>
              <a:buChar char="§"/>
            </a:pPr>
            <a:r>
              <a:rPr lang="pl-PL" dirty="0"/>
              <a:t>Stypendia naukowe dla wybitnych </a:t>
            </a:r>
            <a:r>
              <a:rPr lang="pl-PL" dirty="0" smtClean="0"/>
              <a:t>młodych</a:t>
            </a:r>
          </a:p>
          <a:p>
            <a:pPr lvl="1">
              <a:lnSpc>
                <a:spcPts val="3500"/>
              </a:lnSpc>
              <a:buFont typeface="Wingdings" pitchFamily="2" charset="2"/>
              <a:buChar char="§"/>
            </a:pPr>
            <a:r>
              <a:rPr lang="pl-PL" dirty="0" smtClean="0"/>
              <a:t>Dialog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7555201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6849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Podstawowe </a:t>
            </a:r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definicje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69895"/>
            <a:ext cx="7886700" cy="5007068"/>
          </a:xfrm>
        </p:spPr>
        <p:txBody>
          <a:bodyPr>
            <a:noAutofit/>
          </a:bodyPr>
          <a:lstStyle/>
          <a:p>
            <a:r>
              <a:rPr lang="pl-PL" sz="2600" b="1" dirty="0" smtClean="0"/>
              <a:t>Badania </a:t>
            </a:r>
            <a:r>
              <a:rPr lang="pl-PL" sz="2600" b="1" dirty="0"/>
              <a:t>podstawowe</a:t>
            </a:r>
            <a:r>
              <a:rPr lang="pl-PL" sz="2600" dirty="0"/>
              <a:t> - oryginalne prace badawcze eksperymentalne lub teoretyczne podejmowane przede wszystkim w celu zdobywania nowej wiedzy o podstawach zjawisk i obserwowalnych faktów bez nastawienia na </a:t>
            </a:r>
            <a:r>
              <a:rPr lang="pl-PL" sz="2600" dirty="0" smtClean="0"/>
              <a:t>bezpośrednie </a:t>
            </a:r>
            <a:r>
              <a:rPr lang="pl-PL" sz="2600" dirty="0"/>
              <a:t>praktyczne zastosowanie </a:t>
            </a:r>
            <a:br>
              <a:rPr lang="pl-PL" sz="2600" dirty="0"/>
            </a:br>
            <a:r>
              <a:rPr lang="pl-PL" sz="2600" dirty="0"/>
              <a:t>lub </a:t>
            </a:r>
            <a:r>
              <a:rPr lang="pl-PL" sz="2600" dirty="0" smtClean="0"/>
              <a:t>użytkowanie</a:t>
            </a:r>
          </a:p>
          <a:p>
            <a:r>
              <a:rPr lang="pl-PL" sz="2600" b="1" dirty="0" smtClean="0"/>
              <a:t>Wniosek</a:t>
            </a:r>
            <a:r>
              <a:rPr lang="pl-PL" sz="2600" dirty="0" smtClean="0"/>
              <a:t> </a:t>
            </a:r>
            <a:r>
              <a:rPr lang="pl-PL" sz="2600" dirty="0"/>
              <a:t>– dokument wymagany przez instytucję finansującą projekty badawcze w formie elektronicznej </a:t>
            </a:r>
            <a:r>
              <a:rPr lang="pl-PL" sz="2600" dirty="0" smtClean="0"/>
              <a:t>i ew. papierowej</a:t>
            </a:r>
          </a:p>
          <a:p>
            <a:r>
              <a:rPr lang="pl-PL" sz="2600" b="1" dirty="0" smtClean="0"/>
              <a:t>Projekt naukowy</a:t>
            </a:r>
            <a:r>
              <a:rPr lang="pl-PL" sz="2600" dirty="0" smtClean="0"/>
              <a:t> - przedsięwzięcia mające na celu wykonanie w ustalonym okresie badań podstawowych </a:t>
            </a:r>
            <a:br>
              <a:rPr lang="pl-PL" sz="2600" dirty="0" smtClean="0"/>
            </a:br>
            <a:r>
              <a:rPr lang="pl-PL" sz="2600" dirty="0" smtClean="0"/>
              <a:t>o tematyce określonej przez wnioskodawcę, realizowane na podstawie umowy o realizację</a:t>
            </a:r>
          </a:p>
          <a:p>
            <a:endParaRPr lang="pl-PL" sz="2400" dirty="0" smtClean="0"/>
          </a:p>
          <a:p>
            <a:pPr>
              <a:buNone/>
            </a:pP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1419350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6849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Podstawowe definicje</a:t>
            </a:r>
            <a:endParaRPr lang="pl-PL" sz="3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38835"/>
            <a:ext cx="7886700" cy="4738128"/>
          </a:xfrm>
        </p:spPr>
        <p:txBody>
          <a:bodyPr>
            <a:normAutofit/>
          </a:bodyPr>
          <a:lstStyle/>
          <a:p>
            <a:r>
              <a:rPr lang="pl-PL" sz="2600" b="1" dirty="0"/>
              <a:t>Kierownik projektu</a:t>
            </a:r>
            <a:r>
              <a:rPr lang="pl-PL" sz="2600" dirty="0"/>
              <a:t> - osoba, badacz planujący badania, przygotowujący wniosek, realizujący projekt samodzielnie lub z zespołem. Kierownik projektu odpowiada za realizację projektu</a:t>
            </a:r>
          </a:p>
          <a:p>
            <a:r>
              <a:rPr lang="pl-PL" sz="2600" b="1" dirty="0"/>
              <a:t>Jednostka naukowa</a:t>
            </a:r>
            <a:r>
              <a:rPr lang="pl-PL" sz="2600" dirty="0"/>
              <a:t> – jednostka/wydział  w którym jest realizowany projekt badawczy</a:t>
            </a:r>
          </a:p>
          <a:p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2975325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Rola Uniwersytetu w składaniu wniosków na projekty badawcze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pl-PL" dirty="0"/>
              <a:t>W imieniu każdego pracownika Uniwersytetu wnioskodawcą projektu jest Uniwersytet </a:t>
            </a:r>
            <a:r>
              <a:rPr lang="pl-PL" dirty="0" smtClean="0"/>
              <a:t>Warszawski i </a:t>
            </a:r>
            <a:r>
              <a:rPr lang="pl-PL" dirty="0"/>
              <a:t>jednostką realizującą projekt</a:t>
            </a:r>
          </a:p>
          <a:p>
            <a:pPr>
              <a:defRPr/>
            </a:pPr>
            <a:r>
              <a:rPr lang="pl-PL" dirty="0"/>
              <a:t>Wniosek podpisuje Rektor po parafowaniu przez Dziekana i Pełnomocnika Kwestora na </a:t>
            </a:r>
            <a:r>
              <a:rPr lang="pl-PL" dirty="0" smtClean="0"/>
              <a:t>Wydziale</a:t>
            </a:r>
          </a:p>
          <a:p>
            <a:pPr>
              <a:buNone/>
              <a:defRPr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728135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78574"/>
            <a:ext cx="7886700" cy="629955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Gdzie szukać informacji o konkursach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403799"/>
            <a:ext cx="7886700" cy="4490776"/>
          </a:xfrm>
        </p:spPr>
        <p:txBody>
          <a:bodyPr>
            <a:normAutofit/>
          </a:bodyPr>
          <a:lstStyle/>
          <a:p>
            <a:r>
              <a:rPr lang="pl-PL" dirty="0"/>
              <a:t>Konkursy są ogłaszane na stronach instytucji finansujących (NCN, </a:t>
            </a:r>
            <a:r>
              <a:rPr lang="pl-PL" dirty="0" err="1" smtClean="0"/>
              <a:t>MNiSW</a:t>
            </a:r>
            <a:r>
              <a:rPr lang="pl-PL" dirty="0" smtClean="0"/>
              <a:t>)</a:t>
            </a:r>
            <a:endParaRPr lang="pl-PL" dirty="0"/>
          </a:p>
          <a:p>
            <a:r>
              <a:rPr lang="pl-PL" dirty="0"/>
              <a:t>Informacje o  ogłaszanych konkursach są także umieszczane na stronie Biura Obsługi Badań </a:t>
            </a:r>
            <a:r>
              <a:rPr lang="pl-PL" dirty="0">
                <a:solidFill>
                  <a:srgbClr val="002060"/>
                </a:solidFill>
                <a:hlinkClick r:id="rId2"/>
              </a:rPr>
              <a:t>www.bob.uw.edu.pl</a:t>
            </a:r>
            <a:r>
              <a:rPr lang="pl-PL" dirty="0">
                <a:solidFill>
                  <a:srgbClr val="002060"/>
                </a:solidFill>
              </a:rPr>
              <a:t> </a:t>
            </a:r>
          </a:p>
          <a:p>
            <a:r>
              <a:rPr lang="pl-PL" dirty="0"/>
              <a:t>Strona internetowa o nauce:</a:t>
            </a:r>
            <a:br>
              <a:rPr lang="pl-PL" dirty="0"/>
            </a:br>
            <a:r>
              <a:rPr lang="pl-PL" u="sng" dirty="0">
                <a:solidFill>
                  <a:srgbClr val="0070C0"/>
                </a:solidFill>
                <a:hlinkClick r:id="rId3"/>
              </a:rPr>
              <a:t>www.granty-na-badania.com</a:t>
            </a:r>
            <a:r>
              <a:rPr lang="pl-PL" u="sng" dirty="0">
                <a:solidFill>
                  <a:srgbClr val="0070C0"/>
                </a:solidFill>
              </a:rPr>
              <a:t> </a:t>
            </a:r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281105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6849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Nowy system uniwersyteckich grantów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183341"/>
            <a:ext cx="7886700" cy="499362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Dotacje na podniesienie zdolności do uzyskiwania prestiżowych grantów międzynarodowych</a:t>
            </a:r>
          </a:p>
          <a:p>
            <a:pPr marL="538163" lvl="4"/>
            <a:r>
              <a:rPr lang="pl-PL" sz="2200" dirty="0" smtClean="0"/>
              <a:t>badacze krajowi i zagraniczni o uznanym dorobku, planujący uzyskanie w przeciągu 24 miesięcy prestiżowego grantu międzynarodowego</a:t>
            </a:r>
          </a:p>
          <a:p>
            <a:pPr marL="538163" lvl="4"/>
            <a:r>
              <a:rPr lang="pl-PL" sz="2200" dirty="0" smtClean="0"/>
              <a:t>pobyt zagraniczny w celu uzyskania wsparcia merytorycznego od doskonałych naukowo badaczy, obniżenie pensum, finansowanie części etatu w jednostce UW, badania wstępne, pokrycie kosztów uzyskania opinii dla wniosku itp.</a:t>
            </a:r>
          </a:p>
          <a:p>
            <a:pPr marL="538163" lvl="4"/>
            <a:r>
              <a:rPr lang="pl-PL" sz="2200" dirty="0" smtClean="0"/>
              <a:t>na okres do 24 miesięcy</a:t>
            </a:r>
          </a:p>
          <a:p>
            <a:pPr marL="538163" lvl="4"/>
            <a:r>
              <a:rPr lang="pl-PL" sz="2200" dirty="0" smtClean="0"/>
              <a:t>kwota dofinansowania nie powinna przekraczać 50 000 zł. rocznie</a:t>
            </a:r>
          </a:p>
          <a:p>
            <a:pPr marL="538163" lvl="4"/>
            <a:r>
              <a:rPr lang="pl-PL" sz="2200" dirty="0" smtClean="0"/>
              <a:t>warunkiem realizacji jest uzyskanie zgody kierownika jednostki podstawowej UW na realizację projektu</a:t>
            </a:r>
          </a:p>
          <a:p>
            <a:pPr marL="538163" lvl="4"/>
            <a:r>
              <a:rPr lang="pl-PL" sz="2200" dirty="0" smtClean="0"/>
              <a:t>10 grantów rocznie</a:t>
            </a:r>
          </a:p>
          <a:p>
            <a:pPr marL="538163" lvl="4"/>
            <a:r>
              <a:rPr lang="pl-PL" sz="2200" dirty="0" smtClean="0"/>
              <a:t>okres rozpatrywania – 60 dni od złożenia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Nowy system uniwersyteckich grantów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49" y="1156447"/>
            <a:ext cx="8192622" cy="4926387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Dotacje na działalność badawczą prowadzoną przez jednostki UW</a:t>
            </a:r>
          </a:p>
          <a:p>
            <a:pPr marL="444500" lvl="4"/>
            <a:r>
              <a:rPr lang="pl-PL" sz="2400" dirty="0" smtClean="0"/>
              <a:t>działania naukowe podnoszące prestiż i umiędzynarodowienie UW</a:t>
            </a:r>
          </a:p>
          <a:p>
            <a:pPr marL="444500" lvl="4"/>
            <a:r>
              <a:rPr lang="pl-PL" sz="2400" dirty="0" smtClean="0"/>
              <a:t>na okres do 9 miesięcy</a:t>
            </a:r>
          </a:p>
          <a:p>
            <a:pPr marL="444500" lvl="4"/>
            <a:r>
              <a:rPr lang="pl-PL" sz="2400" dirty="0" smtClean="0"/>
              <a:t>druk monografii, przyjazd i pobyt doskonałych naukowo badaczy krajowych i zagranicznych, umiędzynarodowienie czasopism naukowych, wyjazd i pobyt pracowników naukowych w celu nawiązania kontaktów</a:t>
            </a:r>
          </a:p>
          <a:p>
            <a:pPr marL="444500" lvl="4"/>
            <a:r>
              <a:rPr lang="pl-PL" sz="2400" dirty="0" smtClean="0"/>
              <a:t>kwota dofinansowania nie powinna przekraczać 10 000 zł (nie może przekraczać 100% dofinansowania udzielonego przez jednostkę UW)</a:t>
            </a:r>
          </a:p>
          <a:p>
            <a:pPr marL="444500" lvl="4"/>
            <a:r>
              <a:rPr lang="pl-PL" sz="2400" dirty="0" smtClean="0"/>
              <a:t>rozpatrywanie wniosków 14 dni od złożenia</a:t>
            </a:r>
          </a:p>
          <a:p>
            <a:pPr marL="444500" lvl="4"/>
            <a:r>
              <a:rPr lang="pl-PL" sz="2400" dirty="0" smtClean="0"/>
              <a:t>warunkiem realizacji jest poparcie i zadeklarowanie dofinansowania ze strony jednostki UW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403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Nowy system uniwersyteckich grantów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49" y="1129553"/>
            <a:ext cx="8152279" cy="5284694"/>
          </a:xfrm>
        </p:spPr>
        <p:txBody>
          <a:bodyPr>
            <a:normAutofit fontScale="92500"/>
          </a:bodyPr>
          <a:lstStyle/>
          <a:p>
            <a:r>
              <a:rPr lang="pl-PL" dirty="0" err="1" smtClean="0"/>
              <a:t>Mikrogranty</a:t>
            </a:r>
            <a:r>
              <a:rPr lang="pl-PL" dirty="0" smtClean="0"/>
              <a:t> – wsparcie rozwoju i potencjału pracowników naukowych UW, zwiększenie rozpoznawalności międzynarodowej , służące uzyskaniu grantów finansowanych ze źródeł zewnętrznych</a:t>
            </a:r>
          </a:p>
          <a:p>
            <a:pPr marL="444500" lvl="4"/>
            <a:r>
              <a:rPr lang="pl-PL" sz="2200" dirty="0" smtClean="0"/>
              <a:t>okres wsparcia do 9 miesięcy</a:t>
            </a:r>
          </a:p>
          <a:p>
            <a:pPr marL="444500" lvl="4"/>
            <a:r>
              <a:rPr lang="pl-PL" sz="2200" dirty="0" smtClean="0"/>
              <a:t>weryfikacja językowa tłumaczenia tekstu przyjętego do opublikowania </a:t>
            </a:r>
            <a:br>
              <a:rPr lang="pl-PL" sz="2200" dirty="0" smtClean="0"/>
            </a:br>
            <a:r>
              <a:rPr lang="pl-PL" sz="2200" dirty="0" smtClean="0"/>
              <a:t>w czasopiśmie z IF, wykupienie otwartego dostępu do opublikowanego tekstu , krótkie pobyty w ośrodkach naukowych, zaproszenie na UW uznanego międzynarodowo badacza, badania wstępne niezbędne do złożenia wniosku o grant ze źródeł zewnętrznych itp.</a:t>
            </a:r>
          </a:p>
          <a:p>
            <a:pPr marL="444500" lvl="4"/>
            <a:r>
              <a:rPr lang="pl-PL" sz="2200" dirty="0" smtClean="0"/>
              <a:t>kwota dofinansowania nie powinna przekraczać 5 000 zł. (wykup wolnego dostępu do 8 000 zł)</a:t>
            </a:r>
          </a:p>
          <a:p>
            <a:pPr marL="444500" lvl="4"/>
            <a:r>
              <a:rPr lang="pl-PL" sz="2200" dirty="0" smtClean="0"/>
              <a:t>rozpatrywanie wniosku  - 14 dni od złożenia </a:t>
            </a:r>
          </a:p>
          <a:p>
            <a:pPr marL="444500" lvl="4"/>
            <a:r>
              <a:rPr lang="pl-PL" sz="2200" dirty="0" smtClean="0"/>
              <a:t>uzyskanie zgody jednostki UW na realizację projektu z informacją </a:t>
            </a:r>
            <a:br>
              <a:rPr lang="pl-PL" sz="2200" dirty="0" smtClean="0"/>
            </a:br>
            <a:r>
              <a:rPr lang="pl-PL" sz="2200" dirty="0" smtClean="0"/>
              <a:t>o niemożliwości całkowitego sfinansowania działania ze środków jednostki UW oraz możliwości współfinansowania z różnych źródeł</a:t>
            </a:r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3403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Nowy system uniwersyteckich grantów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23118"/>
            <a:ext cx="7886700" cy="4490776"/>
          </a:xfrm>
        </p:spPr>
        <p:txBody>
          <a:bodyPr/>
          <a:lstStyle/>
          <a:p>
            <a:r>
              <a:rPr lang="pl-PL" dirty="0" smtClean="0"/>
              <a:t>Wnioski na wszystkie typy dotacji są przyjmowane w trybie ciągłym w Sekretariacie </a:t>
            </a:r>
            <a:r>
              <a:rPr lang="pl-PL" smtClean="0"/>
              <a:t>Prorektora </a:t>
            </a:r>
            <a:br>
              <a:rPr lang="pl-PL" smtClean="0"/>
            </a:br>
            <a:r>
              <a:rPr lang="pl-PL" smtClean="0"/>
              <a:t>ds</a:t>
            </a:r>
            <a:r>
              <a:rPr lang="pl-PL" dirty="0" smtClean="0"/>
              <a:t>. naukowych, e-mail: </a:t>
            </a:r>
            <a:r>
              <a:rPr lang="pl-PL" dirty="0" err="1" smtClean="0">
                <a:hlinkClick r:id="rId2"/>
              </a:rPr>
              <a:t>prorektornauka@adm.uw.edu.pl</a:t>
            </a:r>
            <a:endParaRPr lang="pl-PL" dirty="0" smtClean="0"/>
          </a:p>
          <a:p>
            <a:r>
              <a:rPr lang="pl-PL" dirty="0" smtClean="0"/>
              <a:t>Informacja o przyznanych środkach finansowych będzie zamieszczana dwa razy w roku (czerwiec i grudzień) na stronie BOB (</a:t>
            </a:r>
            <a:r>
              <a:rPr lang="pl-PL" dirty="0" smtClean="0">
                <a:hlinkClick r:id="rId3"/>
              </a:rPr>
              <a:t>http://bob.uw.edu.pl/</a:t>
            </a:r>
            <a:r>
              <a:rPr lang="pl-PL" dirty="0" smtClean="0"/>
              <a:t>)</a:t>
            </a:r>
          </a:p>
          <a:p>
            <a:r>
              <a:rPr lang="pl-PL" dirty="0" smtClean="0"/>
              <a:t>Przyznane środki w ramach dotacji celowej podlegają rozliczeniu w terminie 30 dni od dnia zakończenia realizacji projektu.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29956"/>
          </a:xfrm>
        </p:spPr>
        <p:txBody>
          <a:bodyPr>
            <a:normAutofit/>
          </a:bodyPr>
          <a:lstStyle/>
          <a:p>
            <a:r>
              <a:rPr lang="pl-PL" sz="3600" dirty="0">
                <a:solidFill>
                  <a:schemeClr val="accent1">
                    <a:lumMod val="50000"/>
                  </a:schemeClr>
                </a:solidFill>
              </a:rPr>
              <a:t>Pomoc przy wypełnianiu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309670"/>
            <a:ext cx="7886700" cy="4490776"/>
          </a:xfrm>
        </p:spPr>
        <p:txBody>
          <a:bodyPr>
            <a:normAutofit lnSpcReduction="10000"/>
          </a:bodyPr>
          <a:lstStyle/>
          <a:p>
            <a:pPr>
              <a:spcAft>
                <a:spcPct val="60000"/>
              </a:spcAft>
            </a:pPr>
            <a:r>
              <a:rPr lang="pl-PL" dirty="0"/>
              <a:t>Pomocy przy wypełnianiu wszystkich  typów wniosków udzielają pracownicy Biura Obsługi Badań:</a:t>
            </a:r>
          </a:p>
          <a:p>
            <a:pPr lvl="1" indent="-4175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600" dirty="0"/>
              <a:t>pomogą wybrać typ wniosku</a:t>
            </a:r>
          </a:p>
          <a:p>
            <a:pPr lvl="1" indent="-4175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600" dirty="0"/>
              <a:t>udzielą informacji jak napisać harmonogram projektu</a:t>
            </a:r>
          </a:p>
          <a:p>
            <a:pPr lvl="1" indent="-4175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600" dirty="0"/>
              <a:t>pomogą sporządzić kosztorys projektu</a:t>
            </a:r>
          </a:p>
          <a:p>
            <a:pPr lvl="1" indent="-417513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pl-PL" sz="2600" dirty="0"/>
              <a:t>udzielą praktycznych informacji gdzie poszukać danych potrzebnych do wypełnienia wniosku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90863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0638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Biuro Obsługi Badań</a:t>
            </a:r>
            <a:endParaRPr lang="pl-PL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198346" y="1255883"/>
            <a:ext cx="7886700" cy="4490776"/>
          </a:xfrm>
        </p:spPr>
        <p:txBody>
          <a:bodyPr>
            <a:normAutofit lnSpcReduction="10000"/>
          </a:bodyPr>
          <a:lstStyle/>
          <a:p>
            <a:pPr marL="454025" indent="-1588" eaLnBrk="1" hangingPunct="1">
              <a:buFont typeface="Garamond" pitchFamily="18" charset="0"/>
              <a:buNone/>
            </a:pPr>
            <a:r>
              <a:rPr lang="pl-PL" dirty="0" smtClean="0"/>
              <a:t>Kampus Główny UW,</a:t>
            </a:r>
            <a:br>
              <a:rPr lang="pl-PL" dirty="0" smtClean="0"/>
            </a:br>
            <a:r>
              <a:rPr lang="pl-PL" dirty="0" err="1" smtClean="0"/>
              <a:t>Auditorium</a:t>
            </a:r>
            <a:r>
              <a:rPr lang="pl-PL" dirty="0" smtClean="0"/>
              <a:t> Maximum, I piętro, pok. 15-19</a:t>
            </a:r>
          </a:p>
          <a:p>
            <a:pPr marL="454025" indent="-1588" eaLnBrk="1" hangingPunct="1">
              <a:buFont typeface="Garamond" pitchFamily="18" charset="0"/>
              <a:buNone/>
            </a:pPr>
            <a:r>
              <a:rPr lang="pl-PL" dirty="0" smtClean="0"/>
              <a:t>Telefony: </a:t>
            </a:r>
          </a:p>
          <a:p>
            <a:pPr marL="939800" lvl="1" eaLnBrk="1" hangingPunct="1"/>
            <a:r>
              <a:rPr lang="pl-PL" dirty="0" smtClean="0"/>
              <a:t>22 55 24 200</a:t>
            </a:r>
          </a:p>
          <a:p>
            <a:pPr marL="939800" lvl="1" eaLnBrk="1" hangingPunct="1"/>
            <a:r>
              <a:rPr lang="pl-PL" dirty="0" smtClean="0"/>
              <a:t>22 55 24 209</a:t>
            </a:r>
          </a:p>
          <a:p>
            <a:pPr marL="939800" lvl="1" eaLnBrk="1" hangingPunct="1"/>
            <a:r>
              <a:rPr lang="pl-PL" dirty="0" smtClean="0"/>
              <a:t>22 55 24 210</a:t>
            </a:r>
          </a:p>
          <a:p>
            <a:pPr marL="939800" lvl="1" eaLnBrk="1" hangingPunct="1"/>
            <a:r>
              <a:rPr lang="pl-PL" dirty="0" smtClean="0"/>
              <a:t>22 55 24 211</a:t>
            </a:r>
          </a:p>
          <a:p>
            <a:pPr marL="939800" lvl="1" eaLnBrk="1" hangingPunct="1"/>
            <a:r>
              <a:rPr lang="pl-PL" dirty="0" smtClean="0"/>
              <a:t>22 55 24 212</a:t>
            </a:r>
          </a:p>
          <a:p>
            <a:pPr marL="939800" lvl="1" eaLnBrk="1" hangingPunct="1"/>
            <a:r>
              <a:rPr lang="pl-PL" dirty="0" smtClean="0"/>
              <a:t>22 55 20 368</a:t>
            </a:r>
          </a:p>
          <a:p>
            <a:pPr marL="939800" lvl="1" eaLnBrk="1" hangingPunct="1"/>
            <a:r>
              <a:rPr lang="pl-PL" dirty="0" smtClean="0"/>
              <a:t>22 55 20 615</a:t>
            </a:r>
          </a:p>
          <a:p>
            <a:pPr marL="939800" lvl="1" eaLnBrk="1" hangingPunct="1"/>
            <a:endParaRPr lang="pl-PL" dirty="0" smtClean="0"/>
          </a:p>
          <a:p>
            <a:pPr marL="939800" lvl="1" eaLnBrk="1" hangingPunct="1">
              <a:buFont typeface="Arial" charset="0"/>
              <a:buNone/>
            </a:pPr>
            <a:r>
              <a:rPr lang="pl-PL" dirty="0" smtClean="0">
                <a:hlinkClick r:id="rId2"/>
              </a:rPr>
              <a:t>http://www.bob.uw.edu.pl/</a:t>
            </a:r>
            <a:r>
              <a:rPr lang="pl-P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79678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Jakie instytucje przyznają granty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w ramach jakich konkursów?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1546" y="1653819"/>
            <a:ext cx="7886700" cy="4490776"/>
          </a:xfrm>
        </p:spPr>
        <p:txBody>
          <a:bodyPr>
            <a:normAutofit/>
          </a:bodyPr>
          <a:lstStyle/>
          <a:p>
            <a:pPr>
              <a:spcAft>
                <a:spcPct val="50000"/>
              </a:spcAft>
              <a:tabLst>
                <a:tab pos="538163" algn="l"/>
              </a:tabLst>
            </a:pPr>
            <a:r>
              <a:rPr lang="pl-PL" sz="2400" b="1" dirty="0"/>
              <a:t>Narodowe Centrum Nauki ze środków budżetowych na</a:t>
            </a:r>
            <a:r>
              <a:rPr lang="pl-PL" sz="2400" dirty="0"/>
              <a:t>:</a:t>
            </a:r>
          </a:p>
          <a:p>
            <a:pPr marL="752475" lvl="1" indent="-220663">
              <a:spcAft>
                <a:spcPct val="50000"/>
              </a:spcAft>
              <a:buFont typeface="Wingdings" pitchFamily="2" charset="2"/>
              <a:buChar char="§"/>
              <a:tabLst>
                <a:tab pos="538163" algn="l"/>
              </a:tabLst>
            </a:pPr>
            <a:r>
              <a:rPr lang="pl-PL" b="1" dirty="0"/>
              <a:t>PRELUDIUM </a:t>
            </a:r>
            <a:r>
              <a:rPr lang="pl-PL" dirty="0"/>
              <a:t>-</a:t>
            </a:r>
            <a:r>
              <a:rPr lang="pl-PL" b="1" dirty="0"/>
              <a:t> </a:t>
            </a:r>
            <a:r>
              <a:rPr lang="pl-PL" dirty="0"/>
              <a:t>dla osób rozpoczynających karierę naukową nieposiadających stopnia naukowego doktora</a:t>
            </a:r>
          </a:p>
          <a:p>
            <a:pPr marL="752475" lvl="1" indent="-220663">
              <a:spcAft>
                <a:spcPct val="50000"/>
              </a:spcAft>
              <a:buFont typeface="Wingdings" pitchFamily="2" charset="2"/>
              <a:buChar char="§"/>
              <a:tabLst>
                <a:tab pos="538163" algn="l"/>
              </a:tabLst>
            </a:pPr>
            <a:r>
              <a:rPr lang="pl-PL" b="1" dirty="0"/>
              <a:t>ETIUDA</a:t>
            </a:r>
            <a:r>
              <a:rPr lang="pl-PL" dirty="0"/>
              <a:t> – dla osób z otwartym przewodem doktorskim </a:t>
            </a:r>
          </a:p>
          <a:p>
            <a:pPr marL="752475" lvl="1" indent="-220663">
              <a:spcAft>
                <a:spcPct val="50000"/>
              </a:spcAft>
              <a:buFont typeface="Wingdings" pitchFamily="2" charset="2"/>
              <a:buChar char="§"/>
              <a:tabLst>
                <a:tab pos="538163" algn="l"/>
              </a:tabLst>
            </a:pPr>
            <a:r>
              <a:rPr lang="pl-PL" b="1" dirty="0"/>
              <a:t>OPUS </a:t>
            </a:r>
            <a:r>
              <a:rPr lang="pl-PL" dirty="0"/>
              <a:t>- dla wszystkich naukowców</a:t>
            </a:r>
          </a:p>
          <a:p>
            <a:pPr marL="752475" lvl="1" indent="-220663">
              <a:spcAft>
                <a:spcPct val="50000"/>
              </a:spcAft>
              <a:buFont typeface="Wingdings" pitchFamily="2" charset="2"/>
              <a:buChar char="§"/>
              <a:tabLst>
                <a:tab pos="538163" algn="l"/>
              </a:tabLst>
            </a:pPr>
            <a:r>
              <a:rPr lang="pl-PL" b="1" dirty="0"/>
              <a:t>SONATA – </a:t>
            </a:r>
            <a:r>
              <a:rPr lang="pl-PL" dirty="0"/>
              <a:t>dla osób rozpoczynających karierę naukową posiadających stopień naukowy doktora (czyli dla osób , które nie wcześniej niż 7 lat przed rokiem wystąpienia z wnioskiem uzyskały stopień naukowy doktora)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218901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91330"/>
            <a:ext cx="7772400" cy="1323410"/>
          </a:xfrm>
        </p:spPr>
        <p:txBody>
          <a:bodyPr>
            <a:normAutofit/>
          </a:bodyPr>
          <a:lstStyle/>
          <a:p>
            <a:r>
              <a:rPr lang="pl-PL" sz="4600" dirty="0" smtClean="0">
                <a:solidFill>
                  <a:schemeClr val="accent1">
                    <a:lumMod val="50000"/>
                  </a:schemeClr>
                </a:solidFill>
              </a:rPr>
              <a:t>Dziękuję za uwagę</a:t>
            </a:r>
            <a:endParaRPr lang="pl-PL" sz="4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842158"/>
            <a:ext cx="6858000" cy="1899736"/>
          </a:xfrm>
        </p:spPr>
        <p:txBody>
          <a:bodyPr>
            <a:normAutofit/>
          </a:bodyPr>
          <a:lstStyle/>
          <a:p>
            <a:r>
              <a:rPr lang="pl-PL" dirty="0" smtClean="0"/>
              <a:t>Alicja </a:t>
            </a:r>
            <a:r>
              <a:rPr lang="pl-PL" dirty="0" err="1" smtClean="0"/>
              <a:t>Newecka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Biuro Obsługi Badań</a:t>
            </a:r>
            <a:br>
              <a:rPr lang="pl-PL" dirty="0"/>
            </a:br>
            <a:r>
              <a:rPr lang="pl-PL" dirty="0"/>
              <a:t>Tel.: 22 55 24 </a:t>
            </a:r>
            <a:r>
              <a:rPr lang="pl-PL" dirty="0" smtClean="0"/>
              <a:t>209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E-mail: </a:t>
            </a:r>
            <a:r>
              <a:rPr lang="pl-PL" u="sng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Alicja.Newecka@adm.uw.edu.pl</a:t>
            </a:r>
            <a:endParaRPr lang="pl-PL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l-PL" sz="600" dirty="0"/>
          </a:p>
        </p:txBody>
      </p:sp>
    </p:spTree>
    <p:extLst>
      <p:ext uri="{BB962C8B-B14F-4D97-AF65-F5344CB8AC3E}">
        <p14:creationId xmlns:p14="http://schemas.microsoft.com/office/powerpoint/2010/main" val="23327331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Jakie instytucje przyznają granty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w ramach jakich konkursów?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SONATA BIS </a:t>
            </a:r>
            <a:r>
              <a:rPr lang="pl-PL" sz="2200" dirty="0" smtClean="0"/>
              <a:t>– dla osób posiadających stopień naukowy lub tytuł naukowy, które uzyskały stopień naukowy doktora w okresie od 2 do 12 lat przed rokiem wystąpienia z wnioskiem.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HARMONIA </a:t>
            </a:r>
            <a:r>
              <a:rPr lang="pl-PL" sz="2200" dirty="0"/>
              <a:t>- na projekty badawcze realizowane w ramach współpracy międzynarodowej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MAESTRO</a:t>
            </a:r>
            <a:r>
              <a:rPr lang="pl-PL" sz="2200" dirty="0" smtClean="0"/>
              <a:t> - dla doświadczonych naukowców na projekty badawcze mające na celu realizację pionierskich badań naukowych, w tym interdyscyplinarnych, ważnych dla rozwoju nauki, wykraczających poza dotychczasowy stan wiedzy, których efektem mogą być odkrycia naukowe</a:t>
            </a:r>
            <a:endParaRPr lang="pl-PL" sz="2200" b="1" dirty="0" smtClean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8832080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Jakie instytucje przyznają granty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w ramach jakich konkursów?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1605505"/>
            <a:ext cx="7886700" cy="449077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200" b="1" dirty="0"/>
              <a:t>SYMFONIA</a:t>
            </a:r>
            <a:r>
              <a:rPr lang="pl-PL" sz="2200" dirty="0"/>
              <a:t> - na </a:t>
            </a:r>
            <a:r>
              <a:rPr lang="pl-PL" sz="2200" dirty="0" err="1"/>
              <a:t>międzydziedzinowe</a:t>
            </a:r>
            <a:r>
              <a:rPr lang="pl-PL" sz="2200" dirty="0"/>
              <a:t> projekty badawcze </a:t>
            </a:r>
            <a:r>
              <a:rPr lang="pl-PL" sz="2200" dirty="0" smtClean="0"/>
              <a:t>realizowane </a:t>
            </a:r>
            <a:r>
              <a:rPr lang="pl-PL" sz="2200" dirty="0"/>
              <a:t>przez wybitnych naukowców, których badania wyróżniają się najwyższą jakością, odważnym przekraczaniem granic pomiędzy różnymi dziedzinami nauki, przyczyniając się do tworzenia nowych </a:t>
            </a:r>
            <a:r>
              <a:rPr lang="pl-PL" sz="2200" dirty="0" smtClean="0"/>
              <a:t>wartości i </a:t>
            </a:r>
            <a:r>
              <a:rPr lang="pl-PL" sz="2200" dirty="0"/>
              <a:t>otwierania nowych perspektyw w nauce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/>
              <a:t>TANGO</a:t>
            </a:r>
            <a:r>
              <a:rPr lang="pl-PL" sz="2200" dirty="0"/>
              <a:t> - na projekty zakładające wdrażanie w praktyce </a:t>
            </a:r>
            <a:r>
              <a:rPr lang="pl-PL" sz="2200" dirty="0" smtClean="0"/>
              <a:t>gospodarczej </a:t>
            </a:r>
            <a:r>
              <a:rPr lang="pl-PL" sz="2200" dirty="0"/>
              <a:t>i społecznej wyników uzyskanych w rezultacie badań </a:t>
            </a:r>
            <a:r>
              <a:rPr lang="pl-PL" sz="2200" dirty="0" smtClean="0"/>
              <a:t>podstawowych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SONATINA </a:t>
            </a:r>
            <a:r>
              <a:rPr lang="pl-PL" sz="2200" b="1" dirty="0"/>
              <a:t>– </a:t>
            </a:r>
            <a:r>
              <a:rPr lang="pl-PL" sz="2200" dirty="0"/>
              <a:t>na projekty badawcze realizowane przez osoby posiadające stopień naukowy doktora, uzyskany w okresie do 3 lat przed rokiem wystąpienia z </a:t>
            </a:r>
            <a:r>
              <a:rPr lang="pl-PL" sz="2200" dirty="0" smtClean="0"/>
              <a:t>wnioskiem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/>
              <a:t>UWERTURA </a:t>
            </a:r>
            <a:r>
              <a:rPr lang="pl-PL" sz="2200" dirty="0"/>
              <a:t>– konkurs na staże w zagranicznych zespołach naukowych realizujących granty ERC</a:t>
            </a:r>
          </a:p>
          <a:p>
            <a:pPr>
              <a:buNone/>
            </a:pPr>
            <a:endParaRPr lang="pl-PL" sz="2200" b="1" dirty="0"/>
          </a:p>
          <a:p>
            <a:pPr>
              <a:buFont typeface="Wingdings" pitchFamily="2" charset="2"/>
              <a:buChar char="§"/>
            </a:pPr>
            <a:endParaRPr lang="pl-PL" sz="2200" b="1" dirty="0"/>
          </a:p>
          <a:p>
            <a:pPr>
              <a:buFont typeface="Wingdings" pitchFamily="2" charset="2"/>
              <a:buChar char="§"/>
            </a:pPr>
            <a:endParaRPr lang="pl-PL" sz="2200" dirty="0"/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760218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Jakie instytucje przyznają granty </a:t>
            </a:r>
            <a:b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i w ramach jakich konkursów?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BEETHOVEN</a:t>
            </a:r>
            <a:r>
              <a:rPr lang="pl-PL" sz="2200" dirty="0" smtClean="0"/>
              <a:t> </a:t>
            </a:r>
            <a:r>
              <a:rPr lang="pl-PL" sz="2200" dirty="0"/>
              <a:t>- na polsko–niemieckie projekty badawcze z zakresu nauk humanistycznych, społecznych i o </a:t>
            </a:r>
            <a:r>
              <a:rPr lang="pl-PL" sz="2200" dirty="0" smtClean="0"/>
              <a:t>sztuce</a:t>
            </a:r>
          </a:p>
          <a:p>
            <a:pPr>
              <a:buFont typeface="Wingdings" pitchFamily="2" charset="2"/>
              <a:buChar char="§"/>
            </a:pPr>
            <a:r>
              <a:rPr lang="pl-PL" sz="2200" b="1" dirty="0" smtClean="0"/>
              <a:t>MINIATURA –  na pojedyncze działania naukowe służące realizacji badań podstawowych dla osób, które planują ubiegać się o finansowanie projektów badawczych w konkursach Narodowego Centrum Nauki</a:t>
            </a:r>
          </a:p>
          <a:p>
            <a:pPr>
              <a:buNone/>
            </a:pPr>
            <a:r>
              <a:rPr lang="pl-PL" sz="2200" b="1" dirty="0" smtClean="0"/>
              <a:t>	Działania naukowe, jakie mogą być finansowane w ramach konkursu MINIATURA, to m.in. badania wstępne, badania pilotażowe, kwerendy, staże naukowe, konsultacje naukowe, wyjazd badawcze czy konferencyjne</a:t>
            </a:r>
          </a:p>
          <a:p>
            <a:pPr>
              <a:buNone/>
            </a:pPr>
            <a:endParaRPr lang="pl-PL" sz="2200" b="1" dirty="0" smtClean="0"/>
          </a:p>
          <a:p>
            <a:pPr>
              <a:buNone/>
            </a:pPr>
            <a:r>
              <a:rPr lang="pl-PL" sz="2200" b="1" dirty="0" smtClean="0"/>
              <a:t>    </a:t>
            </a:r>
          </a:p>
          <a:p>
            <a:pPr>
              <a:buFont typeface="Wingdings" pitchFamily="2" charset="2"/>
              <a:buChar char="§"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331501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sz="3600" dirty="0" smtClean="0">
                <a:solidFill>
                  <a:schemeClr val="accent1">
                    <a:lumMod val="50000"/>
                  </a:schemeClr>
                </a:solidFill>
              </a:rPr>
              <a:t>MINIATURA 1- warunki przystąpienia do konkursu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/>
              <a:t>Dla osób, które uzyskały stopień naukowy doktora do 12 lat   przed rokiem wystąpienia z wnioskiem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Nie kierowały i nie kierują realizacją projektu badawczego oraz nie są laureatami konkursów na przyznanie stypendiów doktorskich lub staży finansowanych przez NCN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 dniu złożenia wniosku są zatrudnione przez wnioskodawcę na podstawie umowy o pracę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65411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warunki przystąpienia do konkursu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pl-PL" dirty="0" smtClean="0"/>
              <a:t>Z wnioskiem występuje jednostka naukowa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Wniosek obejmuje badania podstawowe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Okres realizacji wynosi 12 miesięcy z możliwością skrócenia w razie wcześniejszego zakończenia realizacji działania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Wysokość finansowania wynosi od 5 000 do 50 000 złotych</a:t>
            </a:r>
          </a:p>
          <a:p>
            <a:pPr marL="228600" lvl="4">
              <a:spcBef>
                <a:spcPts val="1000"/>
              </a:spcBef>
              <a:buNone/>
            </a:pP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MINIATURA 1- warunki przystąpienia do konkursu</a:t>
            </a:r>
            <a:endParaRPr lang="pl-P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4">
              <a:spcBef>
                <a:spcPts val="1000"/>
              </a:spcBef>
            </a:pPr>
            <a:r>
              <a:rPr lang="pl-PL" sz="2800" dirty="0" smtClean="0"/>
              <a:t>Nie ma możliwości wypłaty wynagrodzeń oraz stypendiów naukowych, z wyjątkiem wynagrodzeń wykonawców zbiorowych niebędących pracownikami jednostki, w którym realizowane </a:t>
            </a:r>
            <a:br>
              <a:rPr lang="pl-PL" sz="2800" dirty="0" smtClean="0"/>
            </a:br>
            <a:r>
              <a:rPr lang="pl-PL" sz="2800" dirty="0" smtClean="0"/>
              <a:t>jest zadanie</a:t>
            </a:r>
          </a:p>
          <a:p>
            <a:pPr marL="228600" lvl="4">
              <a:spcBef>
                <a:spcPts val="1000"/>
              </a:spcBef>
            </a:pPr>
            <a:r>
              <a:rPr lang="pl-PL" sz="2800" dirty="0" smtClean="0"/>
              <a:t>Nie przewiduje zakupu aparatury naukowo-badawczej, urządzeń lub </a:t>
            </a:r>
            <a:r>
              <a:rPr lang="pl-PL" sz="2800" dirty="0" smtClean="0"/>
              <a:t>oprogramowania</a:t>
            </a:r>
          </a:p>
          <a:p>
            <a:pPr marL="228600" lvl="4">
              <a:spcBef>
                <a:spcPts val="1000"/>
              </a:spcBef>
            </a:pPr>
            <a:r>
              <a:rPr lang="pl-PL" sz="2800" dirty="0" smtClean="0"/>
              <a:t>Niedopuszczalne są koszty organizacji konferencji, seminariów, spotkań</a:t>
            </a:r>
            <a:endParaRPr lang="pl-PL" sz="2800" dirty="0" smtClean="0"/>
          </a:p>
          <a:p>
            <a:endParaRPr lang="pl-PL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1242</Words>
  <Application>Microsoft Office PowerPoint</Application>
  <PresentationFormat>Pokaz na ekranie (4:3)</PresentationFormat>
  <Paragraphs>156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Office Theme</vt:lpstr>
      <vt:lpstr>Skąd wziąć pieniądze na podstawowe badania naukowe?</vt:lpstr>
      <vt:lpstr>Jakie instytucje przyznają granty  i w ramach jakich konkursów?</vt:lpstr>
      <vt:lpstr>Jakie instytucje przyznają granty  i w ramach jakich konkursów?</vt:lpstr>
      <vt:lpstr>Jakie instytucje przyznają granty  i w ramach jakich konkursów?</vt:lpstr>
      <vt:lpstr>Jakie instytucje przyznają granty  i w ramach jakich konkursów?</vt:lpstr>
      <vt:lpstr>Jakie instytucje przyznają granty  i w ramach jakich konkursów?</vt:lpstr>
      <vt:lpstr>MINIATURA 1- warunki przystąpienia do konkursu</vt:lpstr>
      <vt:lpstr>MINIATURA 1- warunki przystąpienia do konkursu</vt:lpstr>
      <vt:lpstr>MINIATURA 1- warunki przystąpienia do konkursu</vt:lpstr>
      <vt:lpstr>MINIATURA 1- termin i sposób składania</vt:lpstr>
      <vt:lpstr>MINIATURA 1- ograniczenia w składaniu wniosków</vt:lpstr>
      <vt:lpstr>MINIATURA 1- sposób i kryteria oceny</vt:lpstr>
      <vt:lpstr>MINIATURA 1- sposób i kryteria oceny</vt:lpstr>
      <vt:lpstr>MINIATURA 1- sposób i kryteria oceny</vt:lpstr>
      <vt:lpstr>MINIATURA 1- zasady oceny merytorycznej</vt:lpstr>
      <vt:lpstr>MINIATURA 1- zasady oceny merytorycznej</vt:lpstr>
      <vt:lpstr>MINIATURA 1- procedura odwoławcza</vt:lpstr>
      <vt:lpstr>MINIATURA 1 - koszty</vt:lpstr>
      <vt:lpstr>MINIATURA 1 - koszty</vt:lpstr>
      <vt:lpstr>Podstawowe definicje</vt:lpstr>
      <vt:lpstr>Podstawowe definicje</vt:lpstr>
      <vt:lpstr>Rola Uniwersytetu w składaniu wniosków na projekty badawcze</vt:lpstr>
      <vt:lpstr>Gdzie szukać informacji o konkursach</vt:lpstr>
      <vt:lpstr>Nowy system uniwersyteckich grantów</vt:lpstr>
      <vt:lpstr>Nowy system uniwersyteckich grantów </vt:lpstr>
      <vt:lpstr>Nowy system uniwersyteckich grantów</vt:lpstr>
      <vt:lpstr>Nowy system uniwersyteckich grantów</vt:lpstr>
      <vt:lpstr>Pomoc przy wypełnianiu wniosku</vt:lpstr>
      <vt:lpstr>Biuro Obsługi Badań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 Kryśkiewicz</dc:creator>
  <cp:lastModifiedBy>Dell</cp:lastModifiedBy>
  <cp:revision>100</cp:revision>
  <dcterms:created xsi:type="dcterms:W3CDTF">2017-01-09T09:03:38Z</dcterms:created>
  <dcterms:modified xsi:type="dcterms:W3CDTF">2017-03-07T07:12:42Z</dcterms:modified>
</cp:coreProperties>
</file>